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Yeseva One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3.jpeg" Type="http://schemas.openxmlformats.org/officeDocument/2006/relationships/image"/><Relationship Id="rId8" Target="../media/image24.jpe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30.jpe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06514" y="5284630"/>
            <a:ext cx="7351517" cy="6161908"/>
          </a:xfrm>
          <a:custGeom>
            <a:avLst/>
            <a:gdLst/>
            <a:ahLst/>
            <a:cxnLst/>
            <a:rect r="r" b="b" t="t" l="l"/>
            <a:pathLst>
              <a:path h="6161908" w="7351517">
                <a:moveTo>
                  <a:pt x="0" y="0"/>
                </a:moveTo>
                <a:lnTo>
                  <a:pt x="7351518" y="0"/>
                </a:lnTo>
                <a:lnTo>
                  <a:pt x="7351518" y="6161908"/>
                </a:lnTo>
                <a:lnTo>
                  <a:pt x="0" y="61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71" y="1973406"/>
            <a:ext cx="11512933" cy="1472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91"/>
              </a:lnSpc>
              <a:spcBef>
                <a:spcPct val="0"/>
              </a:spcBef>
            </a:pPr>
            <a:r>
              <a:rPr lang="en-US" sz="9659">
                <a:solidFill>
                  <a:srgbClr val="FFFFFF"/>
                </a:solidFill>
                <a:latin typeface="Yeseva One Bold"/>
              </a:rPr>
              <a:t>Movie Database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1057904">
            <a:off x="13907800" y="625481"/>
            <a:ext cx="4971166" cy="4350613"/>
          </a:xfrm>
          <a:custGeom>
            <a:avLst/>
            <a:gdLst/>
            <a:ahLst/>
            <a:cxnLst/>
            <a:rect r="r" b="b" t="t" l="l"/>
            <a:pathLst>
              <a:path h="4350613" w="4971166">
                <a:moveTo>
                  <a:pt x="4971166" y="0"/>
                </a:moveTo>
                <a:lnTo>
                  <a:pt x="0" y="0"/>
                </a:lnTo>
                <a:lnTo>
                  <a:pt x="0" y="4350614"/>
                </a:lnTo>
                <a:lnTo>
                  <a:pt x="4971166" y="4350614"/>
                </a:lnTo>
                <a:lnTo>
                  <a:pt x="4971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0800000">
            <a:off x="13147387" y="9258300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2115800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1084213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4910060" y="-3852949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5834140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6865726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22129" y="4502373"/>
            <a:ext cx="10726808" cy="366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4"/>
              </a:lnSpc>
            </a:pPr>
            <a:r>
              <a:rPr lang="en-US" sz="2549">
                <a:solidFill>
                  <a:srgbClr val="FFFFFF"/>
                </a:solidFill>
                <a:latin typeface="Kollektif"/>
              </a:rPr>
              <a:t>Group Members:</a:t>
            </a:r>
          </a:p>
          <a:p>
            <a:pPr>
              <a:lnSpc>
                <a:spcPts val="3824"/>
              </a:lnSpc>
            </a:pPr>
            <a:r>
              <a:rPr lang="en-US" sz="2549">
                <a:solidFill>
                  <a:srgbClr val="FFFFFF"/>
                </a:solidFill>
                <a:latin typeface="Kollektif"/>
              </a:rPr>
              <a:t>Aishwarya Dhandore</a:t>
            </a:r>
          </a:p>
          <a:p>
            <a:pPr>
              <a:lnSpc>
                <a:spcPts val="3824"/>
              </a:lnSpc>
            </a:pPr>
            <a:r>
              <a:rPr lang="en-US" sz="2549">
                <a:solidFill>
                  <a:srgbClr val="FFFFFF"/>
                </a:solidFill>
                <a:latin typeface="Kollektif"/>
              </a:rPr>
              <a:t>Nishita Matlani</a:t>
            </a:r>
          </a:p>
          <a:p>
            <a:pPr>
              <a:lnSpc>
                <a:spcPts val="3824"/>
              </a:lnSpc>
            </a:pPr>
            <a:r>
              <a:rPr lang="en-US" sz="2549">
                <a:solidFill>
                  <a:srgbClr val="FFFFFF"/>
                </a:solidFill>
                <a:latin typeface="Kollektif"/>
              </a:rPr>
              <a:t>Suchita Dabir</a:t>
            </a:r>
          </a:p>
          <a:p>
            <a:pPr>
              <a:lnSpc>
                <a:spcPts val="3824"/>
              </a:lnSpc>
            </a:pPr>
            <a:r>
              <a:rPr lang="en-US" sz="2549">
                <a:solidFill>
                  <a:srgbClr val="FFFFFF"/>
                </a:solidFill>
                <a:latin typeface="Kollektif"/>
              </a:rPr>
              <a:t>Sangram Anil Shinde</a:t>
            </a:r>
          </a:p>
          <a:p>
            <a:pPr>
              <a:lnSpc>
                <a:spcPts val="3824"/>
              </a:lnSpc>
            </a:pPr>
            <a:r>
              <a:rPr lang="en-US" sz="2549">
                <a:solidFill>
                  <a:srgbClr val="FFFFFF"/>
                </a:solidFill>
                <a:latin typeface="Kollektif"/>
              </a:rPr>
              <a:t>Venkata Durga Hemanth Narsupalli</a:t>
            </a:r>
          </a:p>
          <a:p>
            <a:pPr>
              <a:lnSpc>
                <a:spcPts val="6824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922129" y="3713877"/>
            <a:ext cx="248639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  <a:spcBef>
                <a:spcPct val="0"/>
              </a:spcBef>
            </a:pPr>
            <a:r>
              <a:rPr lang="en-US" sz="4300">
                <a:solidFill>
                  <a:srgbClr val="FFFFFF"/>
                </a:solidFill>
                <a:latin typeface="Kollektif Bold"/>
              </a:rPr>
              <a:t>GROUP 13</a:t>
            </a:r>
          </a:p>
        </p:txBody>
      </p:sp>
      <p:sp>
        <p:nvSpPr>
          <p:cNvPr name="AutoShape 14" id="14"/>
          <p:cNvSpPr/>
          <p:nvPr/>
        </p:nvSpPr>
        <p:spPr>
          <a:xfrm>
            <a:off x="3630930" y="3450288"/>
            <a:ext cx="10240015" cy="4762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-48" b="-389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6132" y="4129340"/>
            <a:ext cx="1607316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59"/>
              </a:lnSpc>
              <a:spcBef>
                <a:spcPct val="0"/>
              </a:spcBef>
            </a:pPr>
            <a:r>
              <a:rPr lang="en-US" sz="8299">
                <a:solidFill>
                  <a:srgbClr val="174076"/>
                </a:solidFill>
                <a:latin typeface="Yeseva One Bold"/>
              </a:rPr>
              <a:t>THANKYOU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5400000">
            <a:off x="-6555625" y="-244082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876" y="5597071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1876" y="6628658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94712">
            <a:off x="28104" y="6432701"/>
            <a:ext cx="3486037" cy="3896992"/>
          </a:xfrm>
          <a:custGeom>
            <a:avLst/>
            <a:gdLst/>
            <a:ahLst/>
            <a:cxnLst/>
            <a:rect r="r" b="b" t="t" l="l"/>
            <a:pathLst>
              <a:path h="3896992" w="3486037">
                <a:moveTo>
                  <a:pt x="0" y="0"/>
                </a:moveTo>
                <a:lnTo>
                  <a:pt x="3486037" y="0"/>
                </a:lnTo>
                <a:lnTo>
                  <a:pt x="3486037" y="3896992"/>
                </a:lnTo>
                <a:lnTo>
                  <a:pt x="0" y="3896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87516" y="728413"/>
            <a:ext cx="8429668" cy="9354553"/>
          </a:xfrm>
          <a:custGeom>
            <a:avLst/>
            <a:gdLst/>
            <a:ahLst/>
            <a:cxnLst/>
            <a:rect r="r" b="b" t="t" l="l"/>
            <a:pathLst>
              <a:path h="9354553" w="8429668">
                <a:moveTo>
                  <a:pt x="0" y="0"/>
                </a:moveTo>
                <a:lnTo>
                  <a:pt x="8429668" y="0"/>
                </a:lnTo>
                <a:lnTo>
                  <a:pt x="8429668" y="9354553"/>
                </a:lnTo>
                <a:lnTo>
                  <a:pt x="0" y="9354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9681" y="0"/>
            <a:ext cx="3018201" cy="3375252"/>
          </a:xfrm>
          <a:custGeom>
            <a:avLst/>
            <a:gdLst/>
            <a:ahLst/>
            <a:cxnLst/>
            <a:rect r="r" b="b" t="t" l="l"/>
            <a:pathLst>
              <a:path h="3375252" w="3018201">
                <a:moveTo>
                  <a:pt x="0" y="0"/>
                </a:moveTo>
                <a:lnTo>
                  <a:pt x="3018200" y="0"/>
                </a:lnTo>
                <a:lnTo>
                  <a:pt x="3018200" y="3375252"/>
                </a:lnTo>
                <a:lnTo>
                  <a:pt x="0" y="3375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-48" b="-389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60042" y="2543238"/>
            <a:ext cx="13967915" cy="6715062"/>
            <a:chOff x="0" y="0"/>
            <a:chExt cx="3678793" cy="17685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78793" cy="1768576"/>
            </a:xfrm>
            <a:custGeom>
              <a:avLst/>
              <a:gdLst/>
              <a:ahLst/>
              <a:cxnLst/>
              <a:rect r="r" b="b" t="t" l="l"/>
              <a:pathLst>
                <a:path h="1768576" w="3678793">
                  <a:moveTo>
                    <a:pt x="0" y="0"/>
                  </a:moveTo>
                  <a:lnTo>
                    <a:pt x="3678793" y="0"/>
                  </a:lnTo>
                  <a:lnTo>
                    <a:pt x="3678793" y="1768576"/>
                  </a:lnTo>
                  <a:lnTo>
                    <a:pt x="0" y="1768576"/>
                  </a:lnTo>
                  <a:close/>
                </a:path>
              </a:pathLst>
            </a:custGeom>
            <a:solidFill>
              <a:srgbClr val="C5E5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678793" cy="1835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92243" y="2708629"/>
            <a:ext cx="12613400" cy="731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The project aims to streamline the process of adding, updating, and organizing movie data, making it accessible and manageable for users. </a:t>
            </a:r>
          </a:p>
          <a:p>
            <a:pPr>
              <a:lnSpc>
                <a:spcPts val="4199"/>
              </a:lnSpc>
            </a:pP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It provides an interface for cataloguing and retrieving movie details, including titles, genres, release years, and user-generated content. </a:t>
            </a:r>
          </a:p>
          <a:p>
            <a:pPr>
              <a:lnSpc>
                <a:spcPts val="4199"/>
              </a:lnSpc>
            </a:pP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The MDBMS enhances the movie-watching experience by offering users easy access to movie information, reviews, and ratings. </a:t>
            </a:r>
          </a:p>
          <a:p>
            <a:pPr>
              <a:lnSpc>
                <a:spcPts val="4199"/>
              </a:lnSpc>
            </a:pP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It fosters user engagement through interactive features that allow users to rate movies, leave reviews, create watchlists, and engage with fellow movie enthusiasts.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5400000">
            <a:off x="-6555625" y="-244082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1876" y="5597071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1876" y="6628658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1073" y="1019175"/>
            <a:ext cx="14705854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PURPOSE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547" y="7506514"/>
            <a:ext cx="19120450" cy="9073522"/>
          </a:xfrm>
          <a:custGeom>
            <a:avLst/>
            <a:gdLst/>
            <a:ahLst/>
            <a:cxnLst/>
            <a:rect r="r" b="b" t="t" l="l"/>
            <a:pathLst>
              <a:path h="9073522" w="19120450">
                <a:moveTo>
                  <a:pt x="19120450" y="0"/>
                </a:moveTo>
                <a:lnTo>
                  <a:pt x="0" y="0"/>
                </a:lnTo>
                <a:lnTo>
                  <a:pt x="0" y="9073523"/>
                </a:lnTo>
                <a:lnTo>
                  <a:pt x="19120450" y="9073523"/>
                </a:lnTo>
                <a:lnTo>
                  <a:pt x="191204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20661"/>
            <a:ext cx="3692253" cy="4776752"/>
            <a:chOff x="0" y="0"/>
            <a:chExt cx="3133810" cy="40542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4054282"/>
            </a:xfrm>
            <a:custGeom>
              <a:avLst/>
              <a:gdLst/>
              <a:ahLst/>
              <a:cxnLst/>
              <a:rect r="r" b="b" t="t" l="l"/>
              <a:pathLst>
                <a:path h="4054282" w="3133810">
                  <a:moveTo>
                    <a:pt x="3009350" y="4054282"/>
                  </a:moveTo>
                  <a:lnTo>
                    <a:pt x="124460" y="4054282"/>
                  </a:lnTo>
                  <a:cubicBezTo>
                    <a:pt x="55880" y="4054282"/>
                    <a:pt x="0" y="3998402"/>
                    <a:pt x="0" y="39298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29822"/>
                  </a:lnTo>
                  <a:cubicBezTo>
                    <a:pt x="3133810" y="3998402"/>
                    <a:pt x="3077930" y="4054282"/>
                    <a:pt x="3009350" y="4054282"/>
                  </a:cubicBezTo>
                  <a:close/>
                </a:path>
              </a:pathLst>
            </a:custGeom>
            <a:solidFill>
              <a:srgbClr val="C5E6D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56930" y="3623489"/>
            <a:ext cx="2896255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74076"/>
                </a:solidFill>
                <a:latin typeface="Kollektif Bold"/>
              </a:rPr>
              <a:t>Requirements</a:t>
            </a:r>
          </a:p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74076"/>
                </a:solidFill>
                <a:latin typeface="Kollektif Bold"/>
              </a:rPr>
              <a:t>Identification</a:t>
            </a:r>
          </a:p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26699" y="4753790"/>
            <a:ext cx="2896255" cy="275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0"/>
              </a:lnSpc>
            </a:pPr>
            <a:r>
              <a:rPr lang="en-US" sz="1900">
                <a:solidFill>
                  <a:srgbClr val="174076"/>
                </a:solidFill>
                <a:latin typeface="Kollektif"/>
              </a:rPr>
              <a:t>We started by determining what data needs to be stored, how it will be accessed, and what types of reports and analyses will be needed for Movie Database management</a:t>
            </a:r>
          </a:p>
          <a:p>
            <a:pPr algn="ctr" marL="0" indent="0" lvl="0">
              <a:lnSpc>
                <a:spcPts val="165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5208149" y="3320661"/>
            <a:ext cx="3692253" cy="4776752"/>
            <a:chOff x="0" y="0"/>
            <a:chExt cx="3133810" cy="40542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33810" cy="4054282"/>
            </a:xfrm>
            <a:custGeom>
              <a:avLst/>
              <a:gdLst/>
              <a:ahLst/>
              <a:cxnLst/>
              <a:rect r="r" b="b" t="t" l="l"/>
              <a:pathLst>
                <a:path h="4054282" w="3133810">
                  <a:moveTo>
                    <a:pt x="3009350" y="4054282"/>
                  </a:moveTo>
                  <a:lnTo>
                    <a:pt x="124460" y="4054282"/>
                  </a:lnTo>
                  <a:cubicBezTo>
                    <a:pt x="55880" y="4054282"/>
                    <a:pt x="0" y="3998402"/>
                    <a:pt x="0" y="39298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29822"/>
                  </a:lnTo>
                  <a:cubicBezTo>
                    <a:pt x="3133810" y="3998402"/>
                    <a:pt x="3077930" y="4054282"/>
                    <a:pt x="3009350" y="4054282"/>
                  </a:cubicBezTo>
                  <a:close/>
                </a:path>
              </a:pathLst>
            </a:custGeom>
            <a:solidFill>
              <a:srgbClr val="C5E6D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606148" y="3623489"/>
            <a:ext cx="2896255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74076"/>
                </a:solidFill>
                <a:latin typeface="Kollektif Bold"/>
              </a:rPr>
              <a:t>Determine data schema</a:t>
            </a:r>
          </a:p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606148" y="4978579"/>
            <a:ext cx="2896255" cy="246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>
                <a:solidFill>
                  <a:srgbClr val="174076"/>
                </a:solidFill>
                <a:latin typeface="Kollektif"/>
              </a:rPr>
              <a:t>Based on the requirement we identify the different types of entities, such as Movie, Cast &amp; crew, and Awards, and their relationships.</a:t>
            </a:r>
          </a:p>
          <a:p>
            <a:pPr algn="ctr" marL="0" indent="0" lvl="0">
              <a:lnSpc>
                <a:spcPts val="284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9387598" y="3320661"/>
            <a:ext cx="3692253" cy="4776752"/>
            <a:chOff x="0" y="0"/>
            <a:chExt cx="3133810" cy="40542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3810" cy="4054282"/>
            </a:xfrm>
            <a:custGeom>
              <a:avLst/>
              <a:gdLst/>
              <a:ahLst/>
              <a:cxnLst/>
              <a:rect r="r" b="b" t="t" l="l"/>
              <a:pathLst>
                <a:path h="4054282" w="3133810">
                  <a:moveTo>
                    <a:pt x="3009350" y="4054282"/>
                  </a:moveTo>
                  <a:lnTo>
                    <a:pt x="124460" y="4054282"/>
                  </a:lnTo>
                  <a:cubicBezTo>
                    <a:pt x="55880" y="4054282"/>
                    <a:pt x="0" y="3998402"/>
                    <a:pt x="0" y="39298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29822"/>
                  </a:lnTo>
                  <a:cubicBezTo>
                    <a:pt x="3133810" y="3998402"/>
                    <a:pt x="3077930" y="4054282"/>
                    <a:pt x="3009350" y="4054282"/>
                  </a:cubicBezTo>
                  <a:close/>
                </a:path>
              </a:pathLst>
            </a:custGeom>
            <a:solidFill>
              <a:srgbClr val="C5E6D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785597" y="3623489"/>
            <a:ext cx="2896255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74076"/>
                </a:solidFill>
                <a:latin typeface="Kollektif Bold"/>
              </a:rPr>
              <a:t>Develop data access layer</a:t>
            </a:r>
          </a:p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785597" y="4978579"/>
            <a:ext cx="2896255" cy="210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9"/>
              </a:lnSpc>
            </a:pPr>
            <a:r>
              <a:rPr lang="en-US" sz="1899">
                <a:solidFill>
                  <a:srgbClr val="174076"/>
                </a:solidFill>
                <a:latin typeface="Kollektif"/>
              </a:rPr>
              <a:t>After creating the ER diagram, </a:t>
            </a:r>
          </a:p>
          <a:p>
            <a:pPr algn="just">
              <a:lnSpc>
                <a:spcPts val="2849"/>
              </a:lnSpc>
            </a:pPr>
            <a:r>
              <a:rPr lang="en-US" sz="1899">
                <a:solidFill>
                  <a:srgbClr val="174076"/>
                </a:solidFill>
                <a:latin typeface="Kollektif"/>
              </a:rPr>
              <a:t> we start developing the DDL and DML for our database</a:t>
            </a:r>
          </a:p>
          <a:p>
            <a:pPr algn="just" marL="0" indent="0" lvl="0">
              <a:lnSpc>
                <a:spcPts val="284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3567047" y="3320661"/>
            <a:ext cx="3692253" cy="4776752"/>
            <a:chOff x="0" y="0"/>
            <a:chExt cx="3133810" cy="40542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33810" cy="4054282"/>
            </a:xfrm>
            <a:custGeom>
              <a:avLst/>
              <a:gdLst/>
              <a:ahLst/>
              <a:cxnLst/>
              <a:rect r="r" b="b" t="t" l="l"/>
              <a:pathLst>
                <a:path h="4054282" w="3133810">
                  <a:moveTo>
                    <a:pt x="3009350" y="4054282"/>
                  </a:moveTo>
                  <a:lnTo>
                    <a:pt x="124460" y="4054282"/>
                  </a:lnTo>
                  <a:cubicBezTo>
                    <a:pt x="55880" y="4054282"/>
                    <a:pt x="0" y="3998402"/>
                    <a:pt x="0" y="39298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29822"/>
                  </a:lnTo>
                  <a:cubicBezTo>
                    <a:pt x="3133810" y="3998402"/>
                    <a:pt x="3077930" y="4054282"/>
                    <a:pt x="3009350" y="4054282"/>
                  </a:cubicBezTo>
                  <a:close/>
                </a:path>
              </a:pathLst>
            </a:custGeom>
            <a:solidFill>
              <a:srgbClr val="C5E6D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965046" y="3633014"/>
            <a:ext cx="2896255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174076"/>
                </a:solidFill>
                <a:latin typeface="Kollektif Bold"/>
              </a:rPr>
              <a:t>Implement security measures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965046" y="4978579"/>
            <a:ext cx="2896255" cy="22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>
                <a:solidFill>
                  <a:srgbClr val="174076"/>
                </a:solidFill>
                <a:latin typeface="Kollektif"/>
              </a:rPr>
              <a:t>We have implemented Encryption for the Username and Password field in Users table to make it secure</a:t>
            </a:r>
          </a:p>
          <a:p>
            <a:pPr algn="ctr" marL="0" indent="0" lvl="0">
              <a:lnSpc>
                <a:spcPts val="3599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409903" y="359688"/>
            <a:ext cx="3568393" cy="3122949"/>
          </a:xfrm>
          <a:custGeom>
            <a:avLst/>
            <a:gdLst/>
            <a:ahLst/>
            <a:cxnLst/>
            <a:rect r="r" b="b" t="t" l="l"/>
            <a:pathLst>
              <a:path h="3122949" w="3568393">
                <a:moveTo>
                  <a:pt x="0" y="0"/>
                </a:moveTo>
                <a:lnTo>
                  <a:pt x="3568393" y="0"/>
                </a:lnTo>
                <a:lnTo>
                  <a:pt x="3568393" y="3122949"/>
                </a:lnTo>
                <a:lnTo>
                  <a:pt x="0" y="3122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5129510" y="359688"/>
            <a:ext cx="3568393" cy="3122949"/>
          </a:xfrm>
          <a:custGeom>
            <a:avLst/>
            <a:gdLst/>
            <a:ahLst/>
            <a:cxnLst/>
            <a:rect r="r" b="b" t="t" l="l"/>
            <a:pathLst>
              <a:path h="3122949" w="3568393">
                <a:moveTo>
                  <a:pt x="3568393" y="0"/>
                </a:moveTo>
                <a:lnTo>
                  <a:pt x="0" y="0"/>
                </a:lnTo>
                <a:lnTo>
                  <a:pt x="0" y="3122949"/>
                </a:lnTo>
                <a:lnTo>
                  <a:pt x="3568393" y="3122949"/>
                </a:lnTo>
                <a:lnTo>
                  <a:pt x="35683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096887" y="1019175"/>
            <a:ext cx="14094227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74076"/>
                </a:solidFill>
                <a:latin typeface="Yeseva One Bold"/>
              </a:rPr>
              <a:t>Higher-Level Design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100009"/>
            <a:ext cx="1623060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----------------------------------------------------------------------------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51489" y="8516512"/>
            <a:ext cx="13407811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Kollektif"/>
              </a:rPr>
              <a:t>After reading the detailed descriptions on the following three slides, watch the excerpt from the documentary and try to identify which categories the footage fits into.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8516512"/>
            <a:ext cx="2822789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Kollektif Bold"/>
              </a:rPr>
              <a:t>Activity: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3132496" y="3843700"/>
            <a:ext cx="7853613" cy="125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570"/>
              </a:lnSpc>
            </a:pPr>
            <a:r>
              <a:rPr lang="en-US" sz="8700">
                <a:solidFill>
                  <a:srgbClr val="FFFFFF"/>
                </a:solidFill>
                <a:latin typeface="Yeseva One Bold"/>
              </a:rPr>
              <a:t>ER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-4910060" y="-3852949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5834140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6865726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10800000">
            <a:off x="13147387" y="9258300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2115800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1084213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62338" y="0"/>
            <a:ext cx="15804903" cy="10709983"/>
          </a:xfrm>
          <a:custGeom>
            <a:avLst/>
            <a:gdLst/>
            <a:ahLst/>
            <a:cxnLst/>
            <a:rect r="r" b="b" t="t" l="l"/>
            <a:pathLst>
              <a:path h="10709983" w="15804903">
                <a:moveTo>
                  <a:pt x="0" y="0"/>
                </a:moveTo>
                <a:lnTo>
                  <a:pt x="15804903" y="0"/>
                </a:lnTo>
                <a:lnTo>
                  <a:pt x="15804903" y="10709983"/>
                </a:lnTo>
                <a:lnTo>
                  <a:pt x="0" y="10709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71" r="0" b="-127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-5605838" y="-4050816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13147387" y="9258300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115800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7805" y="1669356"/>
            <a:ext cx="4593247" cy="4852936"/>
          </a:xfrm>
          <a:custGeom>
            <a:avLst/>
            <a:gdLst/>
            <a:ahLst/>
            <a:cxnLst/>
            <a:rect r="r" b="b" t="t" l="l"/>
            <a:pathLst>
              <a:path h="4852936" w="4593247">
                <a:moveTo>
                  <a:pt x="0" y="0"/>
                </a:moveTo>
                <a:lnTo>
                  <a:pt x="4593247" y="0"/>
                </a:lnTo>
                <a:lnTo>
                  <a:pt x="4593247" y="4852936"/>
                </a:lnTo>
                <a:lnTo>
                  <a:pt x="0" y="4852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40354" y="1518746"/>
            <a:ext cx="6952473" cy="4862386"/>
          </a:xfrm>
          <a:custGeom>
            <a:avLst/>
            <a:gdLst/>
            <a:ahLst/>
            <a:cxnLst/>
            <a:rect r="r" b="b" t="t" l="l"/>
            <a:pathLst>
              <a:path h="4862386" w="6952473">
                <a:moveTo>
                  <a:pt x="0" y="0"/>
                </a:moveTo>
                <a:lnTo>
                  <a:pt x="6952473" y="0"/>
                </a:lnTo>
                <a:lnTo>
                  <a:pt x="6952473" y="4862386"/>
                </a:lnTo>
                <a:lnTo>
                  <a:pt x="0" y="4862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74885" y="5342686"/>
            <a:ext cx="6171637" cy="4803155"/>
          </a:xfrm>
          <a:custGeom>
            <a:avLst/>
            <a:gdLst/>
            <a:ahLst/>
            <a:cxnLst/>
            <a:rect r="r" b="b" t="t" l="l"/>
            <a:pathLst>
              <a:path h="4803155" w="6171637">
                <a:moveTo>
                  <a:pt x="0" y="0"/>
                </a:moveTo>
                <a:lnTo>
                  <a:pt x="6171636" y="0"/>
                </a:lnTo>
                <a:lnTo>
                  <a:pt x="6171636" y="4803154"/>
                </a:lnTo>
                <a:lnTo>
                  <a:pt x="0" y="4803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957" t="0" r="-381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7540" y="487362"/>
            <a:ext cx="16840769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Yeseva One Bold"/>
              </a:rPr>
              <a:t>DATABASE OBJECTS CRAETED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41033" y="2079533"/>
            <a:ext cx="122344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4865"/>
                </a:solidFill>
                <a:latin typeface="Kollektif"/>
              </a:rPr>
              <a:t>VIEWS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28483" y="1560513"/>
            <a:ext cx="79965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4865"/>
                </a:solidFill>
                <a:latin typeface="Kollektif"/>
              </a:rPr>
              <a:t>UDF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579" y="4752771"/>
            <a:ext cx="5858247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Kollektif"/>
              </a:rPr>
              <a:t>COLUMN DATA ENCRYPTION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646" y="1639052"/>
            <a:ext cx="6089334" cy="4742069"/>
          </a:xfrm>
          <a:custGeom>
            <a:avLst/>
            <a:gdLst/>
            <a:ahLst/>
            <a:cxnLst/>
            <a:rect r="r" b="b" t="t" l="l"/>
            <a:pathLst>
              <a:path h="4742069" w="6089334">
                <a:moveTo>
                  <a:pt x="0" y="0"/>
                </a:moveTo>
                <a:lnTo>
                  <a:pt x="6089334" y="0"/>
                </a:lnTo>
                <a:lnTo>
                  <a:pt x="6089334" y="4742069"/>
                </a:lnTo>
                <a:lnTo>
                  <a:pt x="0" y="474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93522" y="1639052"/>
            <a:ext cx="7161314" cy="4560862"/>
          </a:xfrm>
          <a:custGeom>
            <a:avLst/>
            <a:gdLst/>
            <a:ahLst/>
            <a:cxnLst/>
            <a:rect r="r" b="b" t="t" l="l"/>
            <a:pathLst>
              <a:path h="4560862" w="7161314">
                <a:moveTo>
                  <a:pt x="0" y="0"/>
                </a:moveTo>
                <a:lnTo>
                  <a:pt x="7161314" y="0"/>
                </a:lnTo>
                <a:lnTo>
                  <a:pt x="7161314" y="4560862"/>
                </a:lnTo>
                <a:lnTo>
                  <a:pt x="0" y="456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3092" y="6603160"/>
            <a:ext cx="5141964" cy="3330174"/>
          </a:xfrm>
          <a:custGeom>
            <a:avLst/>
            <a:gdLst/>
            <a:ahLst/>
            <a:cxnLst/>
            <a:rect r="r" b="b" t="t" l="l"/>
            <a:pathLst>
              <a:path h="3330174" w="5141964">
                <a:moveTo>
                  <a:pt x="0" y="0"/>
                </a:moveTo>
                <a:lnTo>
                  <a:pt x="5141964" y="0"/>
                </a:lnTo>
                <a:lnTo>
                  <a:pt x="5141964" y="3330174"/>
                </a:lnTo>
                <a:lnTo>
                  <a:pt x="0" y="3330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8281" y="219271"/>
            <a:ext cx="16230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DATABASE OBJECTS CRAETED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3646" y="6439794"/>
            <a:ext cx="39433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4865"/>
                </a:solidFill>
                <a:latin typeface="Kollektif"/>
              </a:rPr>
              <a:t>STORED PROCEDURES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58096" y="5982594"/>
            <a:ext cx="18197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4865"/>
                </a:solidFill>
                <a:latin typeface="Kollektif"/>
              </a:rPr>
              <a:t>TRIGGERS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30931" y="6133239"/>
            <a:ext cx="3899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4865"/>
                </a:solidFill>
                <a:latin typeface="Kollektif"/>
              </a:rPr>
              <a:t>COMPUTED COLUMNS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-48" b="-389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8963" y="1399324"/>
            <a:ext cx="15521442" cy="8470668"/>
            <a:chOff x="0" y="0"/>
            <a:chExt cx="4087952" cy="22309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87952" cy="2230958"/>
            </a:xfrm>
            <a:custGeom>
              <a:avLst/>
              <a:gdLst/>
              <a:ahLst/>
              <a:cxnLst/>
              <a:rect r="r" b="b" t="t" l="l"/>
              <a:pathLst>
                <a:path h="2230958" w="4087952">
                  <a:moveTo>
                    <a:pt x="0" y="0"/>
                  </a:moveTo>
                  <a:lnTo>
                    <a:pt x="4087952" y="0"/>
                  </a:lnTo>
                  <a:lnTo>
                    <a:pt x="4087952" y="2230958"/>
                  </a:lnTo>
                  <a:lnTo>
                    <a:pt x="0" y="2230958"/>
                  </a:lnTo>
                  <a:close/>
                </a:path>
              </a:pathLst>
            </a:custGeom>
            <a:solidFill>
              <a:srgbClr val="C5E5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087952" cy="2297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5400000">
            <a:off x="-6555625" y="-244082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1876" y="5597071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876" y="6628658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34317" y="1807118"/>
            <a:ext cx="13593905" cy="7858976"/>
          </a:xfrm>
          <a:custGeom>
            <a:avLst/>
            <a:gdLst/>
            <a:ahLst/>
            <a:cxnLst/>
            <a:rect r="r" b="b" t="t" l="l"/>
            <a:pathLst>
              <a:path h="7858976" w="13593905">
                <a:moveTo>
                  <a:pt x="0" y="0"/>
                </a:moveTo>
                <a:lnTo>
                  <a:pt x="13593906" y="0"/>
                </a:lnTo>
                <a:lnTo>
                  <a:pt x="13593906" y="7858976"/>
                </a:lnTo>
                <a:lnTo>
                  <a:pt x="0" y="7858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52849" y="93796"/>
            <a:ext cx="1458230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DATA VISUALIZATION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164830" y="103321"/>
            <a:ext cx="2123170" cy="1501660"/>
          </a:xfrm>
          <a:custGeom>
            <a:avLst/>
            <a:gdLst/>
            <a:ahLst/>
            <a:cxnLst/>
            <a:rect r="r" b="b" t="t" l="l"/>
            <a:pathLst>
              <a:path h="1501660" w="2123170">
                <a:moveTo>
                  <a:pt x="0" y="0"/>
                </a:moveTo>
                <a:lnTo>
                  <a:pt x="2123170" y="0"/>
                </a:lnTo>
                <a:lnTo>
                  <a:pt x="2123170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44358" y="0"/>
            <a:ext cx="2306856" cy="1501660"/>
          </a:xfrm>
          <a:custGeom>
            <a:avLst/>
            <a:gdLst/>
            <a:ahLst/>
            <a:cxnLst/>
            <a:rect r="r" b="b" t="t" l="l"/>
            <a:pathLst>
              <a:path h="1501660" w="2306856">
                <a:moveTo>
                  <a:pt x="0" y="0"/>
                </a:moveTo>
                <a:lnTo>
                  <a:pt x="2306856" y="0"/>
                </a:lnTo>
                <a:lnTo>
                  <a:pt x="2306856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31131"/>
            <a:ext cx="15986242" cy="8653791"/>
            <a:chOff x="0" y="0"/>
            <a:chExt cx="11580621" cy="6268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80621" cy="6268908"/>
            </a:xfrm>
            <a:custGeom>
              <a:avLst/>
              <a:gdLst/>
              <a:ahLst/>
              <a:cxnLst/>
              <a:rect r="r" b="b" t="t" l="l"/>
              <a:pathLst>
                <a:path h="6268908" w="11580621">
                  <a:moveTo>
                    <a:pt x="11456160" y="6268907"/>
                  </a:moveTo>
                  <a:lnTo>
                    <a:pt x="124460" y="6268907"/>
                  </a:lnTo>
                  <a:cubicBezTo>
                    <a:pt x="55880" y="6268907"/>
                    <a:pt x="0" y="6213027"/>
                    <a:pt x="0" y="61444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456160" y="0"/>
                  </a:lnTo>
                  <a:cubicBezTo>
                    <a:pt x="11524741" y="0"/>
                    <a:pt x="11580621" y="55880"/>
                    <a:pt x="11580621" y="124460"/>
                  </a:cubicBezTo>
                  <a:lnTo>
                    <a:pt x="11580621" y="6144447"/>
                  </a:lnTo>
                  <a:cubicBezTo>
                    <a:pt x="11580621" y="6213027"/>
                    <a:pt x="11524741" y="6268908"/>
                    <a:pt x="11456160" y="62689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13456" y="1792166"/>
            <a:ext cx="15216730" cy="7931720"/>
          </a:xfrm>
          <a:custGeom>
            <a:avLst/>
            <a:gdLst/>
            <a:ahLst/>
            <a:cxnLst/>
            <a:rect r="r" b="b" t="t" l="l"/>
            <a:pathLst>
              <a:path h="7931720" w="15216730">
                <a:moveTo>
                  <a:pt x="0" y="0"/>
                </a:moveTo>
                <a:lnTo>
                  <a:pt x="15216730" y="0"/>
                </a:lnTo>
                <a:lnTo>
                  <a:pt x="15216730" y="7931721"/>
                </a:lnTo>
                <a:lnTo>
                  <a:pt x="0" y="793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9271"/>
            <a:ext cx="1577042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GUI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31131"/>
            <a:ext cx="15986242" cy="8653791"/>
            <a:chOff x="0" y="0"/>
            <a:chExt cx="11580621" cy="6268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80621" cy="6268908"/>
            </a:xfrm>
            <a:custGeom>
              <a:avLst/>
              <a:gdLst/>
              <a:ahLst/>
              <a:cxnLst/>
              <a:rect r="r" b="b" t="t" l="l"/>
              <a:pathLst>
                <a:path h="6268908" w="11580621">
                  <a:moveTo>
                    <a:pt x="11456160" y="6268907"/>
                  </a:moveTo>
                  <a:lnTo>
                    <a:pt x="124460" y="6268907"/>
                  </a:lnTo>
                  <a:cubicBezTo>
                    <a:pt x="55880" y="6268907"/>
                    <a:pt x="0" y="6213027"/>
                    <a:pt x="0" y="61444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456160" y="0"/>
                  </a:lnTo>
                  <a:cubicBezTo>
                    <a:pt x="11524741" y="0"/>
                    <a:pt x="11580621" y="55880"/>
                    <a:pt x="11580621" y="124460"/>
                  </a:cubicBezTo>
                  <a:lnTo>
                    <a:pt x="11580621" y="6144447"/>
                  </a:lnTo>
                  <a:cubicBezTo>
                    <a:pt x="11580621" y="6213027"/>
                    <a:pt x="11524741" y="6268908"/>
                    <a:pt x="11456160" y="62689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67196" y="1820179"/>
            <a:ext cx="15109249" cy="7875696"/>
          </a:xfrm>
          <a:custGeom>
            <a:avLst/>
            <a:gdLst/>
            <a:ahLst/>
            <a:cxnLst/>
            <a:rect r="r" b="b" t="t" l="l"/>
            <a:pathLst>
              <a:path h="7875696" w="15109249">
                <a:moveTo>
                  <a:pt x="0" y="0"/>
                </a:moveTo>
                <a:lnTo>
                  <a:pt x="15109250" y="0"/>
                </a:lnTo>
                <a:lnTo>
                  <a:pt x="15109250" y="7875696"/>
                </a:lnTo>
                <a:lnTo>
                  <a:pt x="0" y="7875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9271"/>
            <a:ext cx="1577042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GUI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DAF2tEu4juc</dc:identifier>
  <dcterms:modified xsi:type="dcterms:W3CDTF">2011-08-01T06:04:30Z</dcterms:modified>
  <cp:revision>1</cp:revision>
  <dc:title>Red Blue Green Illustrative English Media Documentary Film Conventions Presentation</dc:title>
</cp:coreProperties>
</file>